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2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72" r:id="rId7"/>
    <p:sldId id="260" r:id="rId8"/>
    <p:sldId id="261" r:id="rId9"/>
    <p:sldId id="262" r:id="rId10"/>
    <p:sldId id="274" r:id="rId11"/>
    <p:sldId id="276" r:id="rId12"/>
    <p:sldId id="277" r:id="rId13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15"/>
      <p:bold r:id="rId16"/>
      <p:italic r:id="rId17"/>
      <p:boldItalic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  <p:embeddedFont>
      <p:font typeface="Nunito" pitchFamily="2" charset="0"/>
      <p:regular r:id="rId23"/>
      <p:bold r:id="rId24"/>
      <p:italic r:id="rId25"/>
      <p:boldItalic r:id="rId26"/>
    </p:embeddedFont>
    <p:embeddedFont>
      <p:font typeface="Nunito Sans SemiBold" pitchFamily="2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1" roundtripDataSignature="AMtx7mgbCmFOkTQtjPSfrH3/dkIVwI5s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BCCABB-0BAE-46BB-8799-1AB76517279A}" v="7" dt="2026-01-17T15:13:40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21" Type="http://schemas.openxmlformats.org/officeDocument/2006/relationships/font" Target="fonts/font7.fntdata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31" Type="http://customschemas.google.com/relationships/presentationmetadata" Target="meta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Dawson" userId="95800c29-a9d6-47d9-adab-52aea836c20e" providerId="ADAL" clId="{5E1F4128-2BED-4697-9EBA-DA90414C3B7D}"/>
    <pc:docChg chg="modSld">
      <pc:chgData name="L Dawson" userId="95800c29-a9d6-47d9-adab-52aea836c20e" providerId="ADAL" clId="{5E1F4128-2BED-4697-9EBA-DA90414C3B7D}" dt="2026-01-17T15:13:40.197" v="6" actId="20577"/>
      <pc:docMkLst>
        <pc:docMk/>
      </pc:docMkLst>
      <pc:sldChg chg="modSp modAnim">
        <pc:chgData name="L Dawson" userId="95800c29-a9d6-47d9-adab-52aea836c20e" providerId="ADAL" clId="{5E1F4128-2BED-4697-9EBA-DA90414C3B7D}" dt="2026-01-17T15:13:40.197" v="6" actId="20577"/>
        <pc:sldMkLst>
          <pc:docMk/>
          <pc:sldMk cId="0" sldId="258"/>
        </pc:sldMkLst>
        <pc:spChg chg="mod">
          <ac:chgData name="L Dawson" userId="95800c29-a9d6-47d9-adab-52aea836c20e" providerId="ADAL" clId="{5E1F4128-2BED-4697-9EBA-DA90414C3B7D}" dt="2026-01-17T15:13:40.197" v="6" actId="20577"/>
          <ac:spMkLst>
            <pc:docMk/>
            <pc:sldMk cId="0" sldId="258"/>
            <ac:spMk id="4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" name="Google Shape;3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The test is designed to identify pupils who need support, not as a diagnostic tool to assess the times tables children struggle with.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https://www.gov.uk/government/collections/multiplication-tables-check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" name="Google Shape;4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It is up to individual schools to decide how the check is administered – some schools will administer individually while others will take small groups out or administer to the whole class.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A list of pupils who should not take the test can be found in the administration guidance of the MTC documentation.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" name="Google Shape;4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Some children will be eligible for additional support (detailed in the next slide).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/>
              <a:t>Children are allowed to practise before taking the check.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en-GB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https://mathsframe.co.uk/en/resources/resource/477/Multiplication-Tables-Check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example showing how quick the questions are/ types of questions. 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Children eligible for access arrangements are: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with an EHC plan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who have provisions made in school using the SEND support system.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with behavioural, emotional or social difficulties 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with EAL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Schools do not need to request permission to use access arrangements. The support should be based on the support provided in school and should not advantage or disadvantage individual children. 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A child can be assigned more than one access arrangement, if required.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There is no opportunity for additional time. 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/>
              <a:t>Some questions will be repeated across different checks, but no more than 30% of questions will be repeated in any two checks. This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means that if the check gets interrupted and children need to re-start it, they will only have a minimal advantage.</a:t>
            </a:r>
            <a:endParaRPr/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During the check pupils may be able to restart if certain conditions are met (e.g. a fire alarm).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results will be sent to the schools when all the checks have been completed but it is then up to the school if they report the results or not.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There won’t be questions from the 1 times tables (although they might be included in the  3 practice questions).</a:t>
            </a:r>
            <a:endParaRPr/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/>
              <a:t>There will be a maximum of 7 questions from the 2, 5 and 10 times tables.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There is a focus on the </a:t>
            </a:r>
            <a:r>
              <a:rPr lang="en-GB" sz="1100" b="0" i="0" u="none" strike="noStrike" cap="none">
                <a:solidFill>
                  <a:srgbClr val="388CDA"/>
                </a:solidFill>
                <a:latin typeface="Arial"/>
                <a:ea typeface="Arial"/>
                <a:cs typeface="Arial"/>
                <a:sym typeface="Arial"/>
              </a:rPr>
              <a:t>6, 7, 8, 9 and 12 times tables as they</a:t>
            </a:r>
            <a:r>
              <a:rPr lang="en-GB" b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are the ‘most difficult’ multiplication tables.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The table shows the minimum/ maximum number of questions from each times table that will be asked. 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9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19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0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7" name="Google Shape;17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1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" name="Google Shape;22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21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457201"/>
            <a:ext cx="6507167" cy="2400300"/>
          </a:xfrm>
        </p:spPr>
        <p:txBody>
          <a:bodyPr anchor="b">
            <a:normAutofit/>
          </a:bodyPr>
          <a:lstStyle>
            <a:lvl1pPr algn="ctr">
              <a:defRPr sz="36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0"/>
            <a:ext cx="6507167" cy="1428750"/>
          </a:xfrm>
        </p:spPr>
        <p:txBody>
          <a:bodyPr anchor="t">
            <a:normAutofit/>
          </a:bodyPr>
          <a:lstStyle>
            <a:lvl1pPr marL="0" indent="0" algn="ct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0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091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3260" y="2481436"/>
            <a:ext cx="6515100" cy="1101600"/>
          </a:xfrm>
        </p:spPr>
        <p:txBody>
          <a:bodyPr anchor="b"/>
          <a:lstStyle>
            <a:lvl1pPr algn="r">
              <a:defRPr sz="3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3259" y="3583036"/>
            <a:ext cx="6515101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809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9" y="2000250"/>
            <a:ext cx="3657600" cy="234315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959" y="2000250"/>
            <a:ext cx="3657600" cy="234315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353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1961" y="1993900"/>
            <a:ext cx="3441698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9" y="2432447"/>
            <a:ext cx="3657600" cy="1910953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32350" y="2000250"/>
            <a:ext cx="345321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7959" y="2432447"/>
            <a:ext cx="3657601" cy="1910953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517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292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184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1200150"/>
            <a:ext cx="2661841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7859" y="457201"/>
            <a:ext cx="4457701" cy="38862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28850"/>
            <a:ext cx="2661841" cy="1371600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369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1200150"/>
            <a:ext cx="4000501" cy="10287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75300" y="-13716"/>
            <a:ext cx="2457449" cy="517779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28850"/>
            <a:ext cx="4000501" cy="1371600"/>
          </a:xfrm>
        </p:spPr>
        <p:txBody>
          <a:bodyPr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9409" y="4412457"/>
            <a:ext cx="685800" cy="273844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4412457"/>
            <a:ext cx="382905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56960" y="4412457"/>
            <a:ext cx="2419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233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3549649"/>
            <a:ext cx="7429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84709" y="699084"/>
            <a:ext cx="6169458" cy="2373732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60" y="3974702"/>
            <a:ext cx="7429500" cy="370284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86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457201"/>
            <a:ext cx="7429499" cy="2343149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3257550"/>
            <a:ext cx="7429500" cy="108585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025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27459" y="59011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28359" y="205740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60" y="457201"/>
            <a:ext cx="6972299" cy="2057399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56109" y="2514600"/>
            <a:ext cx="6629402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3257550"/>
            <a:ext cx="7429500" cy="108585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0832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2481436"/>
            <a:ext cx="7429500" cy="110160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3583036"/>
            <a:ext cx="7429501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842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27459" y="59011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28359" y="205740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60" y="457201"/>
            <a:ext cx="6972299" cy="2057399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56059" y="2914650"/>
            <a:ext cx="7429500" cy="6667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3581400"/>
            <a:ext cx="7429500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7933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457201"/>
            <a:ext cx="7429499" cy="20573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56059" y="2628900"/>
            <a:ext cx="74295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3257550"/>
            <a:ext cx="7429500" cy="10858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1059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56060" y="457200"/>
            <a:ext cx="7429499" cy="14287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8353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673" y="457200"/>
            <a:ext cx="1657886" cy="3886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9" y="457200"/>
            <a:ext cx="5657850" cy="38862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422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8" name="Google Shape;8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457200"/>
            <a:ext cx="7429499" cy="1428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000250"/>
            <a:ext cx="7429499" cy="2343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28209" y="4412457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4412457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10" y="4412457"/>
            <a:ext cx="4133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7680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4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15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135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105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105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9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9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9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00000"/>
        <a:buFont typeface="Arial"/>
        <a:buChar char="•"/>
        <a:defRPr sz="9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3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Year 4 Multiplication Tables Check 202</a:t>
            </a:r>
            <a:r>
              <a:rPr lang="en-GB" sz="3200" dirty="0">
                <a:solidFill>
                  <a:schemeClr val="lt1"/>
                </a:solidFill>
              </a:rPr>
              <a:t>6</a:t>
            </a:r>
            <a:endParaRPr sz="32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A23106-9C94-55B7-3A23-A74A83EC6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88" y="322043"/>
            <a:ext cx="6589568" cy="23063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/>
              <a:t>Important information about multiplication tables check (MTC)</a:t>
            </a:r>
            <a:endParaRPr dirty="0"/>
          </a:p>
        </p:txBody>
      </p:sp>
      <p:sp>
        <p:nvSpPr>
          <p:cNvPr id="36" name="Google Shape;36;p2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MTC determines if Year 4 children can </a:t>
            </a:r>
            <a:r>
              <a:rPr lang="en-GB">
                <a:solidFill>
                  <a:srgbClr val="283593"/>
                </a:solidFill>
              </a:rPr>
              <a:t>fluently</a:t>
            </a:r>
            <a:r>
              <a:rPr lang="en-GB"/>
              <a:t> recall their multiplication tables.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  <a:endParaRPr/>
          </a:p>
        </p:txBody>
      </p:sp>
      <p:sp>
        <p:nvSpPr>
          <p:cNvPr id="37" name="Google Shape;37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When the check will take place</a:t>
            </a:r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be a </a:t>
            </a:r>
            <a:r>
              <a:rPr lang="en-GB">
                <a:solidFill>
                  <a:srgbClr val="283593"/>
                </a:solidFill>
              </a:rPr>
              <a:t>2 week window </a:t>
            </a:r>
            <a:r>
              <a:rPr lang="en-GB"/>
              <a:t>from </a:t>
            </a:r>
            <a:r>
              <a:rPr lang="en-GB">
                <a:solidFill>
                  <a:srgbClr val="283593"/>
                </a:solidFill>
              </a:rPr>
              <a:t>Monday 1</a:t>
            </a:r>
            <a:r>
              <a:rPr lang="en-GB" baseline="30000">
                <a:solidFill>
                  <a:srgbClr val="283593"/>
                </a:solidFill>
              </a:rPr>
              <a:t>st</a:t>
            </a:r>
            <a:r>
              <a:rPr lang="en-GB">
                <a:solidFill>
                  <a:srgbClr val="283593"/>
                </a:solidFill>
              </a:rPr>
              <a:t> June 2026 </a:t>
            </a:r>
            <a:r>
              <a:rPr lang="en-GB"/>
              <a:t>for schools to administer the check. </a:t>
            </a:r>
            <a:endParaRPr dirty="0"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  <a:endParaRPr dirty="0"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All eligible Year 4 children in England will be required to take the check. </a:t>
            </a:r>
            <a:endParaRPr dirty="0"/>
          </a:p>
        </p:txBody>
      </p:sp>
      <p:sp>
        <p:nvSpPr>
          <p:cNvPr id="44" name="Google Shape;4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How the check is carried out</a:t>
            </a:r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check will be </a:t>
            </a:r>
            <a:r>
              <a:rPr lang="en-GB">
                <a:solidFill>
                  <a:srgbClr val="283593"/>
                </a:solidFill>
              </a:rPr>
              <a:t>fully digital.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Answers will be entered using a keyboard, by pressing digits using a mouse or using an on-screen number pad.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Usually, the check will take less than </a:t>
            </a:r>
            <a:r>
              <a:rPr lang="en-GB">
                <a:solidFill>
                  <a:srgbClr val="283593"/>
                </a:solidFill>
              </a:rPr>
              <a:t>5 minutes </a:t>
            </a:r>
            <a:r>
              <a:rPr lang="en-GB"/>
              <a:t>for each child.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children will have </a:t>
            </a:r>
            <a:r>
              <a:rPr lang="en-GB">
                <a:solidFill>
                  <a:srgbClr val="283593"/>
                </a:solidFill>
              </a:rPr>
              <a:t>6 seconds </a:t>
            </a:r>
            <a:r>
              <a:rPr lang="en-GB"/>
              <a:t>from the time the question appears to input their answer.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be a total of </a:t>
            </a:r>
            <a:r>
              <a:rPr lang="en-GB">
                <a:solidFill>
                  <a:srgbClr val="283593"/>
                </a:solidFill>
              </a:rPr>
              <a:t>25 questions </a:t>
            </a:r>
            <a:r>
              <a:rPr lang="en-GB"/>
              <a:t>with a </a:t>
            </a:r>
            <a:r>
              <a:rPr lang="en-GB">
                <a:solidFill>
                  <a:srgbClr val="283593"/>
                </a:solidFill>
              </a:rPr>
              <a:t>3 second pause </a:t>
            </a:r>
            <a:r>
              <a:rPr lang="en-GB"/>
              <a:t>in-between questions.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be </a:t>
            </a:r>
            <a:r>
              <a:rPr lang="en-GB">
                <a:solidFill>
                  <a:srgbClr val="283593"/>
                </a:solidFill>
              </a:rPr>
              <a:t>3 practice questions</a:t>
            </a:r>
            <a:r>
              <a:rPr lang="en-GB"/>
              <a:t> before the check begins. </a:t>
            </a:r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948CB-FB58-4A7C-91E6-817814FFB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Learn with Emile 2020-02-27 10-43-41">
            <a:hlinkClick r:id="" action="ppaction://media"/>
            <a:extLst>
              <a:ext uri="{FF2B5EF4-FFF2-40B4-BE49-F238E27FC236}">
                <a16:creationId xmlns:a16="http://schemas.microsoft.com/office/drawing/2014/main" id="{F021B2ED-2777-495C-847A-2F2C3F7E33F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4813" y="154641"/>
            <a:ext cx="8228199" cy="4627922"/>
          </a:xfrm>
        </p:spPr>
      </p:pic>
    </p:spTree>
    <p:extLst>
      <p:ext uri="{BB962C8B-B14F-4D97-AF65-F5344CB8AC3E}">
        <p14:creationId xmlns:p14="http://schemas.microsoft.com/office/powerpoint/2010/main" val="271262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Specific arrangements for the check </a:t>
            </a:r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/>
              <a:t>Some children will be eligible for specific arrangements:</a:t>
            </a:r>
            <a:endParaRPr dirty="0"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Colour contrast;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Font size adjustment;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‘Next’ button (alternative to 3-second pause);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Removing on-screen number pad;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An adult to input answers;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Audio version;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Audible time alert.</a:t>
            </a: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dirty="0"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/>
          </a:p>
        </p:txBody>
      </p:sp>
      <p:sp>
        <p:nvSpPr>
          <p:cNvPr id="58" name="Google Shape;5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The check questions</a:t>
            </a:r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Each child will be </a:t>
            </a:r>
            <a:r>
              <a:rPr lang="en-GB">
                <a:solidFill>
                  <a:srgbClr val="283593"/>
                </a:solidFill>
              </a:rPr>
              <a:t>randomly assigned </a:t>
            </a:r>
            <a:r>
              <a:rPr lang="en-GB"/>
              <a:t>a set of questions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only be </a:t>
            </a:r>
            <a:r>
              <a:rPr lang="en-GB">
                <a:solidFill>
                  <a:srgbClr val="283593"/>
                </a:solidFill>
              </a:rPr>
              <a:t>multiplication</a:t>
            </a:r>
            <a:r>
              <a:rPr lang="en-GB"/>
              <a:t> questions in the check, not division facts.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6, 7, 8, 9 and 12 times tables are </a:t>
            </a:r>
            <a:r>
              <a:rPr lang="en-GB">
                <a:solidFill>
                  <a:srgbClr val="283593"/>
                </a:solidFill>
              </a:rPr>
              <a:t>more likely </a:t>
            </a:r>
            <a:r>
              <a:rPr lang="en-GB"/>
              <a:t>to be asked.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Reversal of questions (e.g. 8 x 6 and 6 x 8) will not be asked in the same check.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Children will not see their individual results when they complete the check.</a:t>
            </a:r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7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/>
              <a:t>More information about the questions</a:t>
            </a:r>
            <a:endParaRPr dirty="0"/>
          </a:p>
        </p:txBody>
      </p:sp>
      <p:sp>
        <p:nvSpPr>
          <p:cNvPr id="71" name="Google Shape;71;p7"/>
          <p:cNvSpPr txBox="1">
            <a:spLocks noGrp="1"/>
          </p:cNvSpPr>
          <p:nvPr>
            <p:ph type="body" idx="1"/>
          </p:nvPr>
        </p:nvSpPr>
        <p:spPr>
          <a:xfrm>
            <a:off x="311700" y="739303"/>
            <a:ext cx="8520600" cy="915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/>
              <a:t>The Standards and Testing Agency (STA) state that they are classifying the multiplication tables by the first number (multiplier) in the question. For example, 8 x 3 would fall within the 8 times table.</a:t>
            </a:r>
            <a:endParaRPr dirty="0"/>
          </a:p>
        </p:txBody>
      </p:sp>
      <p:sp>
        <p:nvSpPr>
          <p:cNvPr id="72" name="Google Shape;7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pic>
        <p:nvPicPr>
          <p:cNvPr id="73" name="Google Shape;73;p7" descr="2018 Times Tables and Multiplciation Check Table"/>
          <p:cNvPicPr preferRelativeResize="0"/>
          <p:nvPr/>
        </p:nvPicPr>
        <p:blipFill rotWithShape="1">
          <a:blip r:embed="rId3">
            <a:alphaModFix/>
          </a:blip>
          <a:srcRect l="9017" r="29269" b="5547"/>
          <a:stretch/>
        </p:blipFill>
        <p:spPr>
          <a:xfrm>
            <a:off x="2786972" y="1713178"/>
            <a:ext cx="3570055" cy="32230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D5FC4-657B-47ED-85D0-334C744CE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latin typeface="Arail"/>
                <a:cs typeface="Calibri Light" panose="020F0302020204030204"/>
              </a:rPr>
              <a:t>What if my child does not achieve full marks in the MTC?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472FF-F331-4627-969D-CF007E6CE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horz" lIns="68580" tIns="34290" rIns="68580" bIns="34290" rtlCol="0" anchor="t">
            <a:noAutofit/>
          </a:bodyPr>
          <a:lstStyle/>
          <a:p>
            <a:r>
              <a:rPr lang="en-GB" dirty="0">
                <a:latin typeface="+mj-lt"/>
                <a:cs typeface="Calibri" panose="020F0502020204030204"/>
              </a:rPr>
              <a:t>The MTC will serve as a measure of how well children understand and can recall their times table knowledge.</a:t>
            </a:r>
            <a:endParaRPr lang="en-US" dirty="0">
              <a:latin typeface="+mj-lt"/>
            </a:endParaRPr>
          </a:p>
          <a:p>
            <a:endParaRPr lang="en-GB" dirty="0">
              <a:latin typeface="+mj-lt"/>
              <a:cs typeface="Calibri" panose="020F0502020204030204"/>
            </a:endParaRPr>
          </a:p>
          <a:p>
            <a:r>
              <a:rPr lang="en-GB" dirty="0">
                <a:latin typeface="+mj-lt"/>
                <a:cs typeface="Calibri" panose="020F0502020204030204"/>
              </a:rPr>
              <a:t>Times tables are vital to the Year 5 and Year 6 curriculum and gaps in their knowledge will hold them back when completing work in Years 5 and 6. </a:t>
            </a:r>
          </a:p>
          <a:p>
            <a:endParaRPr lang="en-GB" dirty="0">
              <a:latin typeface="+mj-lt"/>
              <a:cs typeface="Calibri" panose="020F0502020204030204"/>
            </a:endParaRPr>
          </a:p>
          <a:p>
            <a:r>
              <a:rPr lang="en-GB" dirty="0">
                <a:latin typeface="+mj-lt"/>
                <a:cs typeface="Calibri" panose="020F0502020204030204"/>
              </a:rPr>
              <a:t>Any child who does not achieve full marks in the MTC will </a:t>
            </a:r>
            <a:r>
              <a:rPr lang="en-GB" b="1" dirty="0">
                <a:latin typeface="+mj-lt"/>
                <a:cs typeface="Calibri" panose="020F0502020204030204"/>
              </a:rPr>
              <a:t>receive further additional support in the form of interventions </a:t>
            </a:r>
            <a:r>
              <a:rPr lang="en-GB" dirty="0">
                <a:latin typeface="+mj-lt"/>
                <a:cs typeface="Calibri" panose="020F0502020204030204"/>
              </a:rPr>
              <a:t>to plug any gaps in their times table knowledge in Years 5 and 6.</a:t>
            </a:r>
          </a:p>
          <a:p>
            <a:pPr marL="114300" indent="0">
              <a:buNone/>
            </a:pPr>
            <a:endParaRPr lang="en-GB" dirty="0">
              <a:latin typeface="+mj-lt"/>
              <a:cs typeface="Calibri" panose="020F0502020204030204"/>
            </a:endParaRPr>
          </a:p>
          <a:p>
            <a:r>
              <a:rPr lang="en-GB" dirty="0">
                <a:latin typeface="+mj-lt"/>
                <a:cs typeface="Calibri" panose="020F0502020204030204"/>
              </a:rPr>
              <a:t>The MTC will serve as a helpful tool for teachers and schools in identifying children with gaps in their mathematical knowledge.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72500" y="457200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9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03"/>
    </mc:Choice>
    <mc:Fallback xmlns="">
      <p:transition spd="slow" advTm="46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BE252-98BD-4E96-80A0-6CF23E3B9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latin typeface="+mj-lt"/>
                <a:cs typeface="Calibri Light" panose="020F0302020204030204"/>
              </a:rPr>
              <a:t>What are we doing to prepare children in school?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C32A10-FCB9-4DA6-8540-752C07803C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horz" lIns="68580" tIns="34290" rIns="68580" bIns="34290" rtlCol="0" anchor="t">
            <a:normAutofit/>
          </a:bodyPr>
          <a:lstStyle/>
          <a:p>
            <a:r>
              <a:rPr lang="en-GB" dirty="0">
                <a:latin typeface="+mj-lt"/>
                <a:cs typeface="Calibri" panose="020F0502020204030204"/>
              </a:rPr>
              <a:t>Times tables are taught at least twice weekly as part of your child's maths lessons.</a:t>
            </a:r>
          </a:p>
          <a:p>
            <a:pPr marL="114300" indent="0">
              <a:buNone/>
            </a:pPr>
            <a:endParaRPr lang="en-GB" dirty="0">
              <a:latin typeface="+mj-lt"/>
              <a:cs typeface="Calibri" panose="020F0502020204030204"/>
            </a:endParaRPr>
          </a:p>
          <a:p>
            <a:r>
              <a:rPr lang="en-GB" dirty="0">
                <a:latin typeface="+mj-lt"/>
                <a:cs typeface="Calibri" panose="020F0502020204030204"/>
              </a:rPr>
              <a:t>Children particularly in Years 3 and 4 practice the 'Multiplication Tables Check’ using </a:t>
            </a:r>
            <a:r>
              <a:rPr lang="en-GB" dirty="0" err="1">
                <a:latin typeface="+mj-lt"/>
                <a:cs typeface="Calibri" panose="020F0502020204030204"/>
              </a:rPr>
              <a:t>Mathsframe</a:t>
            </a:r>
            <a:r>
              <a:rPr lang="en-GB" dirty="0">
                <a:latin typeface="+mj-lt"/>
                <a:cs typeface="Calibri" panose="020F0502020204030204"/>
              </a:rPr>
              <a:t>  and are encouraged to practice their tables against a clock. </a:t>
            </a:r>
          </a:p>
          <a:p>
            <a:endParaRPr lang="en-GB" dirty="0">
              <a:latin typeface="+mj-lt"/>
              <a:cs typeface="Calibri" panose="020F0502020204030204"/>
            </a:endParaRPr>
          </a:p>
          <a:p>
            <a:r>
              <a:rPr lang="en-GB" dirty="0">
                <a:latin typeface="+mj-lt"/>
                <a:cs typeface="Calibri" panose="020F0502020204030204"/>
              </a:rPr>
              <a:t>Teachers test times tables weekly to check where pupils are up to.</a:t>
            </a:r>
          </a:p>
          <a:p>
            <a:endParaRPr lang="en-GB" dirty="0">
              <a:latin typeface="+mj-lt"/>
              <a:cs typeface="Calibri" panose="020F0502020204030204"/>
            </a:endParaRPr>
          </a:p>
          <a:p>
            <a:r>
              <a:rPr lang="en-GB" dirty="0">
                <a:latin typeface="+mj-lt"/>
                <a:cs typeface="Calibri" panose="020F0502020204030204"/>
              </a:rPr>
              <a:t>Any children who are not secure with their times tables at different stages of the year receive interventions to help them catch up.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72500" y="457200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03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03"/>
    </mc:Choice>
    <mc:Fallback xmlns="">
      <p:transition spd="slow" advTm="49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F65D1-298A-4EC9-BE43-4590BF84E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j-lt"/>
                <a:cs typeface="Calibri Light"/>
              </a:rPr>
              <a:t>How can you help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CAC56-5F6D-4D47-895F-0D812761A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horz" lIns="68580" tIns="34290" rIns="68580" bIns="34290" rtlCol="0" anchor="t">
            <a:normAutofit fontScale="70000" lnSpcReduction="20000"/>
          </a:bodyPr>
          <a:lstStyle/>
          <a:p>
            <a:r>
              <a:rPr lang="en-GB" sz="2600" dirty="0">
                <a:latin typeface="+mj-lt"/>
                <a:cs typeface="Calibri"/>
              </a:rPr>
              <a:t>Encourage your child to actively use </a:t>
            </a:r>
            <a:r>
              <a:rPr lang="en-GB" sz="2600" b="1" dirty="0" err="1">
                <a:latin typeface="+mj-lt"/>
                <a:cs typeface="Calibri"/>
              </a:rPr>
              <a:t>Mathsframe</a:t>
            </a:r>
            <a:r>
              <a:rPr lang="en-GB" sz="2600" b="1" dirty="0">
                <a:latin typeface="+mj-lt"/>
                <a:cs typeface="Calibri"/>
              </a:rPr>
              <a:t> or Purple Mash. </a:t>
            </a:r>
            <a:r>
              <a:rPr lang="en-GB" sz="2600" dirty="0">
                <a:latin typeface="+mj-lt"/>
                <a:cs typeface="Calibri"/>
              </a:rPr>
              <a:t>They can access this from a desktop computer or a tablet. 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/>
            </a:endParaRPr>
          </a:p>
          <a:p>
            <a:r>
              <a:rPr lang="en-GB" sz="2600" dirty="0">
                <a:latin typeface="+mj-lt"/>
                <a:cs typeface="Calibri"/>
              </a:rPr>
              <a:t>Quiz your children regularly and at random on their times tables. This could be done whilst cooking tea together, during car journeys or on the walk to school.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/>
            </a:endParaRPr>
          </a:p>
          <a:p>
            <a:r>
              <a:rPr lang="en-GB" sz="2600" dirty="0">
                <a:latin typeface="+mj-lt"/>
                <a:cs typeface="Calibri"/>
              </a:rPr>
              <a:t>Listen to online times tables songs or raps – many can be found on </a:t>
            </a:r>
            <a:r>
              <a:rPr lang="en-GB" sz="2600" dirty="0" err="1">
                <a:latin typeface="+mj-lt"/>
                <a:cs typeface="Calibri"/>
              </a:rPr>
              <a:t>Youtube</a:t>
            </a:r>
            <a:r>
              <a:rPr lang="en-GB" sz="2600" dirty="0">
                <a:latin typeface="+mj-lt"/>
                <a:cs typeface="Calibri"/>
              </a:rPr>
              <a:t>. 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/>
            </a:endParaRPr>
          </a:p>
          <a:p>
            <a:r>
              <a:rPr lang="en-GB" sz="2600" dirty="0">
                <a:latin typeface="+mj-lt"/>
                <a:cs typeface="Calibri"/>
              </a:rPr>
              <a:t>Use times table wall charts at home.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/>
            </a:endParaRPr>
          </a:p>
          <a:p>
            <a:r>
              <a:rPr lang="en-GB" sz="2600" dirty="0">
                <a:latin typeface="+mj-lt"/>
                <a:cs typeface="Calibri"/>
              </a:rPr>
              <a:t>Create flashcards with your child for each times table and play games like snap or matching them up in specific time. 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/>
            </a:endParaRPr>
          </a:p>
          <a:p>
            <a:r>
              <a:rPr lang="en-GB" sz="2600" dirty="0">
                <a:latin typeface="+mj-lt"/>
                <a:cs typeface="Calibri"/>
              </a:rPr>
              <a:t>Support school in any times table practice we send home.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/>
            </a:endParaRPr>
          </a:p>
          <a:p>
            <a:pPr marL="0" indent="0">
              <a:buNone/>
            </a:pPr>
            <a:endParaRPr lang="en-GB" sz="1725" dirty="0">
              <a:latin typeface="Comic Sans MS"/>
              <a:cs typeface="Calibri"/>
            </a:endParaRPr>
          </a:p>
          <a:p>
            <a:pPr algn="ctr"/>
            <a:endParaRPr lang="en-GB" sz="1350" dirty="0">
              <a:latin typeface="Comic Sans MS"/>
              <a:cs typeface="Calibri"/>
            </a:endParaRPr>
          </a:p>
          <a:p>
            <a:pPr marL="0" indent="0" algn="ctr">
              <a:buNone/>
            </a:pPr>
            <a:endParaRPr lang="en-GB" sz="1350" dirty="0">
              <a:latin typeface="Comic Sans MS"/>
              <a:cs typeface="Calibri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72500" y="457200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1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286"/>
    </mc:Choice>
    <mc:Fallback xmlns="">
      <p:transition spd="slow" advTm="79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5AD0B8"/>
      </a:accent1>
      <a:accent2>
        <a:srgbClr val="47BB7E"/>
      </a:accent2>
      <a:accent3>
        <a:srgbClr val="96CD4B"/>
      </a:accent3>
      <a:accent4>
        <a:srgbClr val="61C7DD"/>
      </a:accent4>
      <a:accent5>
        <a:srgbClr val="2495CF"/>
      </a:accent5>
      <a:accent6>
        <a:srgbClr val="5A74D1"/>
      </a:accent6>
      <a:hlink>
        <a:srgbClr val="72CEBB"/>
      </a:hlink>
      <a:folHlink>
        <a:srgbClr val="98E6D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1262</Words>
  <Application>Microsoft Office PowerPoint</Application>
  <PresentationFormat>On-screen Show (16:9)</PresentationFormat>
  <Paragraphs>111</Paragraphs>
  <Slides>11</Slides>
  <Notes>7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Comic Sans MS</vt:lpstr>
      <vt:lpstr>Century Gothic</vt:lpstr>
      <vt:lpstr>Nunito</vt:lpstr>
      <vt:lpstr>Arial</vt:lpstr>
      <vt:lpstr>Nunito Sans SemiBold</vt:lpstr>
      <vt:lpstr>Arail</vt:lpstr>
      <vt:lpstr>TSL</vt:lpstr>
      <vt:lpstr>Mesh</vt:lpstr>
      <vt:lpstr>Year 4 Multiplication Tables Check 2026</vt:lpstr>
      <vt:lpstr>Important information about multiplication tables check (MTC)</vt:lpstr>
      <vt:lpstr>When the check will take place</vt:lpstr>
      <vt:lpstr>How the check is carried out</vt:lpstr>
      <vt:lpstr>PowerPoint Presentation</vt:lpstr>
      <vt:lpstr>Specific arrangements for the check </vt:lpstr>
      <vt:lpstr>The check questions</vt:lpstr>
      <vt:lpstr>More information about the questions</vt:lpstr>
      <vt:lpstr>What if my child does not achieve full marks in the MTC?</vt:lpstr>
      <vt:lpstr>What are we doing to prepare children in school?</vt:lpstr>
      <vt:lpstr>How can you help at home?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Hannah Searle - Work</dc:creator>
  <cp:lastModifiedBy>L Dawson</cp:lastModifiedBy>
  <cp:revision>1</cp:revision>
  <dcterms:modified xsi:type="dcterms:W3CDTF">2026-01-17T15:13:40Z</dcterms:modified>
</cp:coreProperties>
</file>